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49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 уч.год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1"/>
                <c:pt idx="0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FF-4D8D-8A63-F55ED71FE5F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2018-2019 уч.год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FF-4D8D-8A63-F55ED71FE5F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2019-2020 уч.год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FF-4D8D-8A63-F55ED71FE5F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1"/>
                <c:pt idx="0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FF-4D8D-8A63-F55ED71FE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050759407"/>
        <c:axId val="1050766895"/>
      </c:barChart>
      <c:catAx>
        <c:axId val="105075940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50766895"/>
        <c:crosses val="autoZero"/>
        <c:auto val="1"/>
        <c:lblAlgn val="ctr"/>
        <c:lblOffset val="100"/>
        <c:noMultiLvlLbl val="0"/>
      </c:catAx>
      <c:valAx>
        <c:axId val="1050766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0759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мамин день</c:v>
                </c:pt>
                <c:pt idx="1">
                  <c:v>бракосочетание работника</c:v>
                </c:pt>
                <c:pt idx="2">
                  <c:v>смерть родственника</c:v>
                </c:pt>
                <c:pt idx="3">
                  <c:v>родители первоклассников</c:v>
                </c:pt>
                <c:pt idx="4">
                  <c:v>родители выпускников</c:v>
                </c:pt>
                <c:pt idx="5">
                  <c:v>родители, в возрасте 70 лет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31</c:v>
                </c:pt>
                <c:pt idx="1">
                  <c:v>3</c:v>
                </c:pt>
                <c:pt idx="2">
                  <c:v>4</c:v>
                </c:pt>
                <c:pt idx="3">
                  <c:v>8</c:v>
                </c:pt>
                <c:pt idx="4">
                  <c:v>3</c:v>
                </c:pt>
                <c:pt idx="5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0-40C9-8D34-B4CB612E779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мамин день</c:v>
                </c:pt>
                <c:pt idx="1">
                  <c:v>бракосочетание работника</c:v>
                </c:pt>
                <c:pt idx="2">
                  <c:v>смерть родственника</c:v>
                </c:pt>
                <c:pt idx="3">
                  <c:v>родители первоклассников</c:v>
                </c:pt>
                <c:pt idx="4">
                  <c:v>родители выпускников</c:v>
                </c:pt>
                <c:pt idx="5">
                  <c:v>родители, в возрасте 70 лет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5E50-40C9-8D34-B4CB612E779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мамин день</c:v>
                </c:pt>
                <c:pt idx="1">
                  <c:v>бракосочетание работника</c:v>
                </c:pt>
                <c:pt idx="2">
                  <c:v>смерть родственника</c:v>
                </c:pt>
                <c:pt idx="3">
                  <c:v>родители первоклассников</c:v>
                </c:pt>
                <c:pt idx="4">
                  <c:v>родители выпускников</c:v>
                </c:pt>
                <c:pt idx="5">
                  <c:v>родители, в возрасте 70 лет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5E50-40C9-8D34-B4CB612E77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97297391"/>
        <c:axId val="1297291983"/>
      </c:barChart>
      <c:catAx>
        <c:axId val="12972973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7291983"/>
        <c:crosses val="autoZero"/>
        <c:auto val="1"/>
        <c:lblAlgn val="ctr"/>
        <c:lblOffset val="100"/>
        <c:noMultiLvlLbl val="0"/>
      </c:catAx>
      <c:valAx>
        <c:axId val="1297291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7297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2017-2018 уч.год</c:v>
                </c:pt>
                <c:pt idx="1">
                  <c:v>2018-2019 уч.год</c:v>
                </c:pt>
                <c:pt idx="2">
                  <c:v>2019-2020 уч.год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16000</c:v>
                </c:pt>
                <c:pt idx="1">
                  <c:v>25000</c:v>
                </c:pt>
                <c:pt idx="2">
                  <c:v>16000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C3-4EBA-9C6F-8C9295DFA1A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2017-2018 уч.год</c:v>
                </c:pt>
                <c:pt idx="1">
                  <c:v>2018-2019 уч.год</c:v>
                </c:pt>
                <c:pt idx="2">
                  <c:v>2019-2020 уч.год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E2C3-4EBA-9C6F-8C9295DFA1A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2017-2018 уч.год</c:v>
                </c:pt>
                <c:pt idx="1">
                  <c:v>2018-2019 уч.год</c:v>
                </c:pt>
                <c:pt idx="2">
                  <c:v>2019-2020 уч.год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E2C3-4EBA-9C6F-8C9295DFA1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37457343"/>
        <c:axId val="1337458175"/>
      </c:barChart>
      <c:catAx>
        <c:axId val="13374573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7458175"/>
        <c:crosses val="autoZero"/>
        <c:auto val="1"/>
        <c:lblAlgn val="ctr"/>
        <c:lblOffset val="100"/>
        <c:noMultiLvlLbl val="0"/>
      </c:catAx>
      <c:valAx>
        <c:axId val="13374581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7457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2017-2018 уч.год</c:v>
                </c:pt>
                <c:pt idx="1">
                  <c:v>2018-2019 уч.год</c:v>
                </c:pt>
                <c:pt idx="2">
                  <c:v>2019-2020 уч.год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16900</c:v>
                </c:pt>
                <c:pt idx="1">
                  <c:v>22200</c:v>
                </c:pt>
                <c:pt idx="2">
                  <c:v>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C3-4EBA-9C6F-8C9295DFA1A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2017-2018 уч.год</c:v>
                </c:pt>
                <c:pt idx="1">
                  <c:v>2018-2019 уч.год</c:v>
                </c:pt>
                <c:pt idx="2">
                  <c:v>2019-2020 уч.год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E2C3-4EBA-9C6F-8C9295DFA1A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2017-2018 уч.год</c:v>
                </c:pt>
                <c:pt idx="1">
                  <c:v>2018-2019 уч.год</c:v>
                </c:pt>
                <c:pt idx="2">
                  <c:v>2019-2020 уч.год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E2C3-4EBA-9C6F-8C9295DFA1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37457343"/>
        <c:axId val="1337458175"/>
      </c:barChart>
      <c:catAx>
        <c:axId val="13374573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7458175"/>
        <c:crosses val="autoZero"/>
        <c:auto val="1"/>
        <c:lblAlgn val="ctr"/>
        <c:lblOffset val="100"/>
        <c:noMultiLvlLbl val="0"/>
      </c:catAx>
      <c:valAx>
        <c:axId val="13374581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7457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04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261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891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310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1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384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784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175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79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382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985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03926-E244-4BDB-AEDD-69986F195069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42BA4-6017-403D-AC31-3F43D084E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18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seur.ru/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edunion.ru/" TargetMode="Externa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rofcards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4178" y="751438"/>
            <a:ext cx="9144000" cy="89629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Муниципальное автономное учреждение дополнительного образования </a:t>
            </a:r>
            <a:b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г. Набережные Челны «Дом детского творчества №15»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4658" y="1901576"/>
            <a:ext cx="9144000" cy="82510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СОБРАНИЕ </a:t>
            </a:r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ТРУДОВОЕ КОЛЛЕКТИВА</a:t>
            </a:r>
          </a:p>
          <a:p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по выполнению условий коллективного договора и заключению нового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09" y="2761310"/>
            <a:ext cx="2488798" cy="32283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1" b="22272"/>
          <a:stretch/>
        </p:blipFill>
        <p:spPr>
          <a:xfrm>
            <a:off x="6032366" y="2761310"/>
            <a:ext cx="2826505" cy="321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0" t="7206" r="15981" b="16191"/>
          <a:stretch/>
        </p:blipFill>
        <p:spPr bwMode="auto">
          <a:xfrm>
            <a:off x="3663402" y="921619"/>
            <a:ext cx="7781035" cy="50147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6542" y="2696773"/>
            <a:ext cx="2588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hlinkClick r:id="rId5"/>
              </a:rPr>
              <a:t>https://www.eseur.ru/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398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21305" y="1005856"/>
            <a:ext cx="890336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Татарская республиканская организация профсоюза работников народного образования и науки РФ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530" t="3122" b="9562"/>
          <a:stretch/>
        </p:blipFill>
        <p:spPr>
          <a:xfrm>
            <a:off x="3155641" y="1816276"/>
            <a:ext cx="8270990" cy="416773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4612" y="2776853"/>
            <a:ext cx="253877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http://www.edunion.ru/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882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21305" y="1005856"/>
            <a:ext cx="8903369" cy="829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Набережно-</a:t>
            </a:r>
            <a:r>
              <a:rPr lang="ru-RU" sz="2000" b="1" dirty="0" err="1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Челнинская</a:t>
            </a:r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городская профсоюзная организация работников образования </a:t>
            </a:r>
            <a:endParaRPr lang="ru-RU" sz="2000" b="1" dirty="0">
              <a:solidFill>
                <a:srgbClr val="0B491E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6014" y="2696773"/>
            <a:ext cx="268842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u="sng" dirty="0" smtClean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http://www.profchelny.ru/</a:t>
            </a:r>
            <a:endParaRPr lang="ru-RU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10584" t="6556" r="8124"/>
          <a:stretch/>
        </p:blipFill>
        <p:spPr bwMode="auto">
          <a:xfrm>
            <a:off x="4572001" y="1951031"/>
            <a:ext cx="6477802" cy="42283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7172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-5239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8032" y="969069"/>
            <a:ext cx="9144000" cy="10136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коллективный договор, </a:t>
            </a:r>
          </a:p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принятый на паритетных началах, </a:t>
            </a:r>
          </a:p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дает возможность эффективно сотрудничать с работодателем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5151421" y="2651761"/>
            <a:ext cx="2344848" cy="221809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B491E"/>
                </a:solidFill>
              </a:rPr>
              <a:t>Коллективный договор</a:t>
            </a:r>
            <a:endParaRPr lang="ru-RU" b="1" dirty="0">
              <a:solidFill>
                <a:srgbClr val="0B491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13964" y="2474789"/>
            <a:ext cx="324005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СОЦИАЛЬНОЕ ПАРТНЁРСТВО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638993" y="3244334"/>
            <a:ext cx="313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ОХРАНА</a:t>
            </a:r>
            <a:r>
              <a:rPr lang="ru-RU" b="1" i="0" cap="all" dirty="0" smtClean="0">
                <a:solidFill>
                  <a:srgbClr val="828795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ТРУДА И ЗДОРОВЬЯ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638993" y="4029268"/>
            <a:ext cx="343428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ПЕНСИОННОЕ ОБЕСПЕЧЕНИЕ</a:t>
            </a:r>
            <a:b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</a:br>
            <a:endParaRPr lang="ru-RU" sz="1700" b="1" dirty="0">
              <a:solidFill>
                <a:srgbClr val="0B491E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11876" y="4808295"/>
            <a:ext cx="2979277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МОЛОДЕЖНАЯ ПОЛИТИКА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914911" y="2443611"/>
            <a:ext cx="2123915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УСЛОВИЯ РАБОТЫ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04346" y="2971053"/>
            <a:ext cx="3851888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РАБОЧЕЕ ВРЕМЯ И ВРЕМЯ ОТДЫХА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41411" y="3552671"/>
            <a:ext cx="244682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ГАРАНТИИ И ЛЬГОТЫ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29100" y="4154733"/>
            <a:ext cx="174240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ОПЛАТА ТРУДА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092570" y="4752237"/>
            <a:ext cx="284359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АТТЕСТАЦИЯ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269362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877" y="968489"/>
            <a:ext cx="6476246" cy="379897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ЧИСЛЕННЫЙ СОСТАВ ОУ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340774389"/>
              </p:ext>
            </p:extLst>
          </p:nvPr>
        </p:nvGraphicFramePr>
        <p:xfrm>
          <a:off x="2616451" y="1489211"/>
          <a:ext cx="6337425" cy="4404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9096388" y="1886552"/>
            <a:ext cx="21651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B491E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100 %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0B491E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89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-18288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877" y="968489"/>
            <a:ext cx="6476246" cy="379897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СОЦИАЛЬНЫЕ ЛЬГОТЫ И ГАРАНТИИ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585286148"/>
              </p:ext>
            </p:extLst>
          </p:nvPr>
        </p:nvGraphicFramePr>
        <p:xfrm>
          <a:off x="2050182" y="1348386"/>
          <a:ext cx="8980370" cy="4550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8578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877" y="968489"/>
            <a:ext cx="6476246" cy="379897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МАТЕРИАЛЬНАЯ ПОДДЕРЖКА РАБОТНИКОВ ОУ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175655741"/>
              </p:ext>
            </p:extLst>
          </p:nvPr>
        </p:nvGraphicFramePr>
        <p:xfrm>
          <a:off x="2344740" y="1607418"/>
          <a:ext cx="8103402" cy="3331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4396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877" y="968489"/>
            <a:ext cx="6476246" cy="379897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МАССОВЫЕ МЕРОПРИЯТИЯ, ПРАЗДНИКИ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650958368"/>
              </p:ext>
            </p:extLst>
          </p:nvPr>
        </p:nvGraphicFramePr>
        <p:xfrm>
          <a:off x="2344740" y="1607418"/>
          <a:ext cx="8103402" cy="3331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1874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876" y="968489"/>
            <a:ext cx="6882889" cy="37989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НОВЫЙ КОЛЛЕКТИВНЫЙ ДОГОВОР НА 2021-2023 года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46948" y="1548647"/>
            <a:ext cx="797424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Общее положение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Развитие социального партнерства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Гарантии при заключении и расторжении трудового договора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Рабочее время и отдыха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Гарантии содействия занятости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Дополнительное профессиональное образование работников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Оплата труда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Охрани труда и здоровья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Социальные льготы и гарантии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Пенсионное обеспечение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Молодежная политика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Гарантии профсоюзной деятельности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Контроль за выполнением коллективного договора</a:t>
            </a:r>
          </a:p>
          <a:p>
            <a:pPr marL="342900" indent="-342900">
              <a:buFont typeface="+mj-lt"/>
              <a:buAutoNum type="arabicPeriod"/>
            </a:pPr>
            <a:endParaRPr lang="ru-RU" sz="2200" dirty="0" smtClean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4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876" y="968489"/>
            <a:ext cx="6882889" cy="37989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Социальные льготы и гарантии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00402" y="968489"/>
            <a:ext cx="797424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ru-RU" sz="22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200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Бракосочетание работника – 3 рабочих дня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Бракосочетание детей – 1 рабочий день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Родителям первоклассников, родителям выпускников – 1 день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Организация похорон – 3 рабочих дня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Переезд на новое место жительства – 2 рабочих дня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Проводы в армию – 1 рабочий день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Родители, в возрасте 70 лет – 1 день в квартал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Участники боевых действий – 1 день в квартал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Родственники с 1 или 2 нерабочей группой инвалидности – 1 день в квартал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Уполномоченному по охране труда – 3 календарных дня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Председатель выборного профсоюзного органа – 10 календарных дней</a:t>
            </a:r>
          </a:p>
          <a:p>
            <a:r>
              <a:rPr lang="ru-RU" dirty="0" smtClean="0"/>
              <a:t>12. Оплата председателю ППО – 20% от должностного оклада</a:t>
            </a:r>
          </a:p>
          <a:p>
            <a:endParaRPr lang="ru-RU" dirty="0" smtClean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0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876" y="968489"/>
            <a:ext cx="6882889" cy="37989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ЦИФРОВОЙ ПРОФСОЮЗ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88" y="880497"/>
            <a:ext cx="838011" cy="9357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32547" y="1629374"/>
            <a:ext cx="9798518" cy="4406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Пилотный проект по введению единого электронного профсоюзного билета, автоматизации учёта членов Профсоюза и сбора статистических данных  региональных (межрегиональных) организациях Профсоюза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PROFCARDS </a:t>
            </a:r>
            <a:endParaRPr lang="ru-RU" sz="2000" b="1" dirty="0">
              <a:solidFill>
                <a:srgbClr val="0B491E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Федеральная программа бонусов и скидок для членов Профсоюза:</a:t>
            </a:r>
            <a:br>
              <a:rPr lang="ru-RU" sz="20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</a:br>
            <a:r>
              <a:rPr lang="ru-RU" sz="20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Более 650 магазинов-партнёров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Многоканальный телефон:</a:t>
            </a:r>
            <a:br>
              <a:rPr lang="ru-RU" sz="20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</a:br>
            <a:r>
              <a:rPr lang="ru-R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+7 (800) 600-84-00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000" b="1" dirty="0" smtClean="0">
              <a:solidFill>
                <a:srgbClr val="0B491E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Сайт</a:t>
            </a:r>
            <a:r>
              <a:rPr lang="ru-RU" sz="2000" b="1" dirty="0">
                <a:solidFill>
                  <a:srgbClr val="0B491E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:</a:t>
            </a:r>
            <a:r>
              <a:rPr lang="ru-RU" dirty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profcards.ru</a:t>
            </a:r>
            <a:endParaRPr lang="ru-RU" sz="1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36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292</Words>
  <Application>Microsoft Office PowerPoint</Application>
  <PresentationFormat>Широкоэкранный</PresentationFormat>
  <Paragraphs>65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Times New Roman</vt:lpstr>
      <vt:lpstr>Trebuchet MS</vt:lpstr>
      <vt:lpstr>Тема Office</vt:lpstr>
      <vt:lpstr>Муниципальное автономное учреждение дополнительного образования  г. Набережные Челны «Дом детского творчества №15»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учреждение дополнительного образования  г. Набережные Челны «Дом детского творчества №15»</dc:title>
  <dc:creator>Лена</dc:creator>
  <cp:lastModifiedBy>Лена</cp:lastModifiedBy>
  <cp:revision>24</cp:revision>
  <dcterms:created xsi:type="dcterms:W3CDTF">2021-04-11T13:49:19Z</dcterms:created>
  <dcterms:modified xsi:type="dcterms:W3CDTF">2021-04-11T16:33:43Z</dcterms:modified>
</cp:coreProperties>
</file>